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Default Extension="jpeg" ContentType="image/jpeg"/>
  <Default Extension="png" ContentType="image/png"/>
  <Override PartName="/ppt/presentation.xml" ContentType="application/vnd.openxmlformats-officedocument.presentationml.presentation.main+xml"/>
  <Override PartName="/ppt/slideMasters/slideMaster.xml" ContentType="application/vnd.openxmlformats-officedocument.presentationml.slideMaster+xml"/>
  <Override PartName="/ppt/slideLayouts/slideLayout.xml" ContentType="application/vnd.openxmlformats-officedocument.presentationml.slideLayout+xml"/>
  <Override PartName="/ppt/theme/theme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&#65279;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>
  <p:sldMasterIdLst>
    <p:sldMasterId id="2147483648" r:id="rId1"/>
  </p:sldMasterIdLst>
  <p:sldIdLst>
    <p:sldId id="256" r:id="rId5"/>
    <p:sldId id="257" r:id="rId6"/>
    <p:sldId id="258" r:id="rId7"/>
    <p:sldId id="259" r:id="rId8"/>
  </p:sldIdLst>
  <p:sldSz cx="10692384" cy="7559040"/>
  <p:notesSz cx="6858000" cy="9144000"/>
</p:presentation>
</file>

<file path=ppt/presProps.xml><?xml version="1.0" encoding="utf-8"?>
<p:presentationPr xmlns:p="http://schemas.openxmlformats.org/presentationml/2006/main" xmlns:a="http://schemas.openxmlformats.org/drawingml/2006/main" xmlns:r="http://schemas.openxmlformats.org/officeDocument/2006/relationships">
</p:presentationPr>
</file>

<file path=ppt/tableStyles.xml><?xml version="1.0" encoding="utf-8"?>
<a:tblStyleLst xmlns:a="http://schemas.openxmlformats.org/drawingml/2006/main" def="{5C22544A-7EE6-4342-B048-85BDC9FD1C3A}">
</a:tblStyleLst>
</file>

<file path=ppt/_rels/presentation.xml.rels>&#65279;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.xml"/><Relationship Id="rId2" Type="http://schemas.openxmlformats.org/officeDocument/2006/relationships/theme" Target="theme/theme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slideLayouts/_rels/slideLayout.xml.rels>&#65279;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slideLayout.xml><?xml version="1.0" encoding="utf-8"?>
<p:sldLayout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.xml.rels>&#65279;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.xml"/><Relationship Id="rId2" Type="http://schemas.openxmlformats.org/officeDocument/2006/relationships/theme" Target="../theme/theme.xml"/></Relationships>
</file>

<file path=ppt/slideMasters/slideMaster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&#65279;<?xml version="1.0" encoding="UTF-8" standalone="yes"?>
<Relationships xmlns="http://schemas.openxmlformats.org/package/2006/relationships"><Relationship Id="rPictId0" Type="http://schemas.openxmlformats.org/officeDocument/2006/relationships/image" Target="../media/image1.jpeg"/><Relationship Id="rPictId1" Type="http://schemas.openxmlformats.org/officeDocument/2006/relationships/image" Target="../media/image2.jpeg"/><Relationship Id="rId1" Type="http://schemas.openxmlformats.org/officeDocument/2006/relationships/slideLayout" Target="../slideLayouts/slideLayout.xml"/></Relationships>
</file>

<file path=ppt/slides/_rels/slide2.xml.rels>&#65279;<?xml version="1.0" encoding="UTF-8" standalone="yes"?>
<Relationships xmlns="http://schemas.openxmlformats.org/package/2006/relationships"><Relationship Id="rPictId0" Type="http://schemas.openxmlformats.org/officeDocument/2006/relationships/image" Target="../media/image3.jpeg"/><Relationship Id="rPictId1" Type="http://schemas.openxmlformats.org/officeDocument/2006/relationships/image" Target="../media/image4.jpeg"/><Relationship Id="rPictId2" Type="http://schemas.openxmlformats.org/officeDocument/2006/relationships/image" Target="../media/image5.jpeg"/><Relationship Id="rPictId3" Type="http://schemas.openxmlformats.org/officeDocument/2006/relationships/image" Target="../media/image6.jpeg"/><Relationship Id="rId1" Type="http://schemas.openxmlformats.org/officeDocument/2006/relationships/slideLayout" Target="../slideLayouts/slideLayout.xml"/><Relationship Id="rLinkId0" Type="http://schemas.openxmlformats.org/officeDocument/2006/relationships/hyperlink" Target="http://www.rospotrebnadzor.ru" TargetMode="External"/></Relationships>
</file>

<file path=ppt/slides/_rels/slide3.xml.rels>&#65279;<?xml version="1.0" encoding="UTF-8" standalone="yes"?>
<Relationships xmlns="http://schemas.openxmlformats.org/package/2006/relationships"><Relationship Id="rPictId0" Type="http://schemas.openxmlformats.org/officeDocument/2006/relationships/image" Target="../media/image7.jpeg"/><Relationship Id="rPictId1" Type="http://schemas.openxmlformats.org/officeDocument/2006/relationships/image" Target="../media/image8.jpeg"/><Relationship Id="rId1" Type="http://schemas.openxmlformats.org/officeDocument/2006/relationships/slideLayout" Target="../slideLayouts/slideLayout.xml"/><Relationship Id="rLinkId0" Type="http://schemas.openxmlformats.org/officeDocument/2006/relationships/hyperlink" Target="http://www.rospotrebnadzor.ru" TargetMode="External"/></Relationships>
</file>

<file path=ppt/slides/_rels/slide4.xml.rels>&#65279;<?xml version="1.0" encoding="UTF-8" standalone="yes"?>
<Relationships xmlns="http://schemas.openxmlformats.org/package/2006/relationships"><Relationship Id="rPictId0" Type="http://schemas.openxmlformats.org/officeDocument/2006/relationships/image" Target="../media/image9.jpeg"/><Relationship Id="rId1" Type="http://schemas.openxmlformats.org/officeDocument/2006/relationships/slideLayout" Target="../slideLayouts/slideLayout.xml"/><Relationship Id="rLinkId0" Type="http://schemas.openxmlformats.org/officeDocument/2006/relationships/hyperlink" Target="http://www.rospotrebnadzor.ru" TargetMode="External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1D3D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"/>
          <p:cNvPicPr>
            <a:picLocks noChangeAspect="1"/>
          </p:cNvPicPr>
          <p:nvPr/>
        </p:nvPicPr>
        <p:blipFill>
          <a:blip r:embed="rPictId0"/>
          <a:stretch>
            <a:fillRect/>
          </a:stretch>
        </p:blipFill>
        <p:spPr>
          <a:xfrm>
            <a:off x="3989832" y="694944"/>
            <a:ext cx="2279904" cy="5541264"/>
          </a:xfrm>
          <a:prstGeom prst="rect">
            <a:avLst/>
          </a:prstGeom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PictId1"/>
          <a:stretch>
            <a:fillRect/>
          </a:stretch>
        </p:blipFill>
        <p:spPr>
          <a:xfrm>
            <a:off x="637032" y="6327648"/>
            <a:ext cx="649224" cy="606552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835152" y="819912"/>
            <a:ext cx="2587752" cy="621792"/>
          </a:xfrm>
          <a:prstGeom prst="rect">
            <a:avLst/>
          </a:prstGeom>
        </p:spPr>
        <p:txBody>
          <a:bodyPr lIns="0" tIns="0" rIns="0" bIns="0" wrap="none">
            <a:noAutofit/>
          </a:bodyPr>
          <a:p>
            <a:pPr algn="ctr" indent="0">
              <a:spcBef>
                <a:spcPts val="700"/>
              </a:spcBef>
            </a:pPr>
            <a:r>
              <a:rPr lang="en-US" b="1" sz="5500">
                <a:solidFill>
                  <a:srgbClr val="FFFFFF"/>
                </a:solidFill>
                <a:latin typeface="Impact"/>
              </a:rPr>
              <a:t>COVID-19</a:t>
            </a:r>
          </a:p>
        </p:txBody>
      </p:sp>
      <p:sp>
        <p:nvSpPr>
          <p:cNvPr id="5" name=""/>
          <p:cNvSpPr/>
          <p:nvPr/>
        </p:nvSpPr>
        <p:spPr>
          <a:xfrm>
            <a:off x="688848" y="2639568"/>
            <a:ext cx="2947416" cy="263347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algn="ctr" indent="0">
              <a:lnSpc>
                <a:spcPct val="96000"/>
              </a:lnSpc>
            </a:pPr>
            <a:r>
              <a:rPr lang="ru" b="1" sz="3825">
                <a:solidFill>
                  <a:srgbClr val="231F20"/>
                </a:solidFill>
                <a:latin typeface="Calibri"/>
              </a:rPr>
              <a:t>ВАКЦИНАЦИЯ ДЛЯ ТЕХ, </a:t>
            </a:r>
            <a:r>
              <a:rPr lang="en-US" b="1" sz="3825">
                <a:solidFill>
                  <a:srgbClr val="ED1C24"/>
                </a:solidFill>
                <a:latin typeface="Calibri"/>
              </a:rPr>
              <a:t>KOMV 60 </a:t>
            </a:r>
            <a:r>
              <a:rPr lang="ru" b="1" sz="3825">
                <a:solidFill>
                  <a:srgbClr val="ED1C24"/>
                </a:solidFill>
                <a:latin typeface="Calibri"/>
              </a:rPr>
              <a:t>И БОЛЕЕ ЛЕТ</a:t>
            </a:r>
          </a:p>
        </p:txBody>
      </p:sp>
      <p:sp>
        <p:nvSpPr>
          <p:cNvPr id="6" name=""/>
          <p:cNvSpPr/>
          <p:nvPr/>
        </p:nvSpPr>
        <p:spPr>
          <a:xfrm>
            <a:off x="6781800" y="670560"/>
            <a:ext cx="3182112" cy="5480304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lnSpc>
                <a:spcPct val="125000"/>
              </a:lnSpc>
              <a:spcAft>
                <a:spcPts val="840"/>
              </a:spcAft>
            </a:pPr>
            <a:r>
              <a:rPr lang="ru" b="1" sz="1000">
                <a:solidFill>
                  <a:srgbClr val="ED1C24"/>
                </a:solidFill>
                <a:latin typeface="Arial"/>
              </a:rPr>
              <a:t>1. </a:t>
            </a:r>
            <a:r>
              <a:rPr lang="ru" sz="1000">
                <a:solidFill>
                  <a:srgbClr val="231F20"/>
                </a:solidFill>
                <a:latin typeface="Arial"/>
              </a:rPr>
              <a:t>Люди пожилого возраста в зоне особого риска при заболевании коронавирусной инфекцией. Именно у пожилых из-за нагрузки на иммунную систему возможны осложнения, в том числе такие опасные как вирусная пневмония и тромбозы различной локализации. Эти осложнения могут привести к самым печальным исходам. </a:t>
            </a:r>
            <a:r>
              <a:rPr lang="ru" b="1" sz="1000">
                <a:solidFill>
                  <a:srgbClr val="231F20"/>
                </a:solidFill>
                <a:latin typeface="Arial"/>
              </a:rPr>
              <a:t>Важно сохранить ваше здоровье!</a:t>
            </a:r>
          </a:p>
          <a:p>
            <a:pPr indent="0">
              <a:lnSpc>
                <a:spcPct val="125000"/>
              </a:lnSpc>
              <a:spcAft>
                <a:spcPts val="840"/>
              </a:spcAft>
            </a:pPr>
            <a:r>
              <a:rPr lang="ru" b="1" sz="1000">
                <a:solidFill>
                  <a:srgbClr val="ED1C24"/>
                </a:solidFill>
                <a:latin typeface="Arial"/>
              </a:rPr>
              <a:t>2. </a:t>
            </a:r>
            <a:r>
              <a:rPr lang="ru" sz="1000">
                <a:solidFill>
                  <a:srgbClr val="231F20"/>
                </a:solidFill>
                <a:latin typeface="Arial"/>
              </a:rPr>
              <a:t>Вакцинация - самый надежный способ защитить вас от тяжелого течения коронавируса и необратимых последствий.</a:t>
            </a:r>
          </a:p>
          <a:p>
            <a:pPr indent="0">
              <a:lnSpc>
                <a:spcPct val="125000"/>
              </a:lnSpc>
              <a:spcAft>
                <a:spcPts val="840"/>
              </a:spcAft>
            </a:pPr>
            <a:r>
              <a:rPr lang="ru" b="1" sz="1000">
                <a:solidFill>
                  <a:srgbClr val="ED1C24"/>
                </a:solidFill>
                <a:latin typeface="Arial"/>
              </a:rPr>
              <a:t>3. </a:t>
            </a:r>
            <a:r>
              <a:rPr lang="ru" sz="1000">
                <a:solidFill>
                  <a:srgbClr val="231F20"/>
                </a:solidFill>
                <a:latin typeface="Arial"/>
              </a:rPr>
              <a:t>Люди пожилого возраста переносят вакцинацию легко, без побочных эффектов. Это связано с особенностями иммунной реакции организма в вашем возрасте.</a:t>
            </a:r>
          </a:p>
          <a:p>
            <a:pPr indent="0">
              <a:lnSpc>
                <a:spcPct val="125000"/>
              </a:lnSpc>
              <a:spcAft>
                <a:spcPts val="840"/>
              </a:spcAft>
            </a:pPr>
            <a:r>
              <a:rPr lang="ru" b="1" sz="1000">
                <a:solidFill>
                  <a:srgbClr val="ED1C24"/>
                </a:solidFill>
                <a:latin typeface="Arial"/>
              </a:rPr>
              <a:t>4. </a:t>
            </a:r>
            <a:r>
              <a:rPr lang="ru" sz="1000">
                <a:solidFill>
                  <a:srgbClr val="231F20"/>
                </a:solidFill>
                <a:latin typeface="Arial"/>
              </a:rPr>
              <a:t>Прививаться можно даже с различными хроническими заболеваниями, главное, чтобы они не были в фазе обострения. Проконсультируйтесь с вашим лечащим врачом.</a:t>
            </a:r>
          </a:p>
          <a:p>
            <a:pPr indent="0">
              <a:lnSpc>
                <a:spcPct val="125000"/>
              </a:lnSpc>
            </a:pPr>
            <a:r>
              <a:rPr lang="ru" b="1" sz="1000">
                <a:solidFill>
                  <a:srgbClr val="ED1C24"/>
                </a:solidFill>
                <a:latin typeface="Arial"/>
              </a:rPr>
              <a:t>5. </a:t>
            </a:r>
            <a:r>
              <a:rPr lang="ru" sz="1000">
                <a:solidFill>
                  <a:srgbClr val="231F20"/>
                </a:solidFill>
                <a:latin typeface="Arial"/>
              </a:rPr>
              <a:t>Помните, что полноценный иммунитет формируется не ранее, чем через 42-45 дней после первой прививки. Продолжайте соблюдать меры безопасности до выработки антител (избегайте скопления людей, носите маску в общественным местах, часто мойте руки с мылом или обрабатывайте их антисептиком)</a:t>
            </a:r>
          </a:p>
        </p:txBody>
      </p:sp>
      <p:sp>
        <p:nvSpPr>
          <p:cNvPr id="8" name=""/>
          <p:cNvSpPr/>
          <p:nvPr/>
        </p:nvSpPr>
        <p:spPr>
          <a:xfrm>
            <a:off x="1109472" y="6288024"/>
            <a:ext cx="2490216" cy="25603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sz="1600">
                <a:solidFill>
                  <a:srgbClr val="231F20"/>
                </a:solidFill>
                <a:latin typeface="Arial"/>
              </a:rPr>
              <a:t>® РОСПОТРЕБНАДЗОР</a:t>
            </a:r>
          </a:p>
        </p:txBody>
      </p:sp>
      <p:sp>
        <p:nvSpPr>
          <p:cNvPr id="9" name=""/>
          <p:cNvSpPr/>
          <p:nvPr/>
        </p:nvSpPr>
        <p:spPr>
          <a:xfrm>
            <a:off x="1420368" y="6544056"/>
            <a:ext cx="2179320" cy="243840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algn="r" indent="0"/>
            <a:r>
              <a:rPr lang="ru" b="1" sz="750">
                <a:solidFill>
                  <a:srgbClr val="231F20"/>
                </a:solidFill>
                <a:latin typeface="Tahoma"/>
              </a:rPr>
              <a:t>ЕДИНЫЙ КОНСУЛЬТАЦИОННЫЙ ЦЕНТР</a:t>
            </a:r>
          </a:p>
        </p:txBody>
      </p:sp>
      <p:sp>
        <p:nvSpPr>
          <p:cNvPr id="10" name=""/>
          <p:cNvSpPr/>
          <p:nvPr/>
        </p:nvSpPr>
        <p:spPr>
          <a:xfrm>
            <a:off x="1261872" y="6821424"/>
            <a:ext cx="2337816" cy="131064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algn="r" indent="0"/>
            <a:r>
              <a:rPr lang="ru" b="1" sz="750">
                <a:solidFill>
                  <a:srgbClr val="231F20"/>
                </a:solidFill>
                <a:latin typeface="Tahoma"/>
              </a:rPr>
              <a:t>' РОСПОТРЕБНАДЗОРА </a:t>
            </a:r>
            <a:r>
              <a:rPr lang="ru" b="1" sz="750">
                <a:solidFill>
                  <a:srgbClr val="ED1C24"/>
                </a:solidFill>
                <a:latin typeface="Tahoma"/>
              </a:rPr>
              <a:t>8-800-555-49-43</a:t>
            </a:r>
          </a:p>
        </p:txBody>
      </p:sp>
      <p:sp>
        <p:nvSpPr>
          <p:cNvPr id="11" name=""/>
          <p:cNvSpPr/>
          <p:nvPr/>
        </p:nvSpPr>
        <p:spPr>
          <a:xfrm>
            <a:off x="4087368" y="6586728"/>
            <a:ext cx="6038088" cy="411480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b="1" sz="2400">
                <a:solidFill>
                  <a:srgbClr val="ED1C24"/>
                </a:solidFill>
                <a:latin typeface="Arial"/>
              </a:rPr>
              <a:t>БЕРЕГИТЕ СЕБЯ И БУДЬТЕ ЗДОРОВЫ!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"/>
          <p:cNvPicPr>
            <a:picLocks noChangeAspect="1"/>
          </p:cNvPicPr>
          <p:nvPr/>
        </p:nvPicPr>
        <p:blipFill>
          <a:blip r:embed="rPictId0"/>
          <a:stretch>
            <a:fillRect/>
          </a:stretch>
        </p:blipFill>
        <p:spPr>
          <a:xfrm>
            <a:off x="344424" y="301752"/>
            <a:ext cx="2063496" cy="2060448"/>
          </a:xfrm>
          <a:prstGeom prst="rect">
            <a:avLst/>
          </a:prstGeom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PictId1"/>
          <a:stretch>
            <a:fillRect/>
          </a:stretch>
        </p:blipFill>
        <p:spPr>
          <a:xfrm>
            <a:off x="8793480" y="0"/>
            <a:ext cx="1530096" cy="697992"/>
          </a:xfrm>
          <a:prstGeom prst="rect">
            <a:avLst/>
          </a:prstGeom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PictId2"/>
          <a:stretch>
            <a:fillRect/>
          </a:stretch>
        </p:blipFill>
        <p:spPr>
          <a:xfrm>
            <a:off x="6275832" y="2167128"/>
            <a:ext cx="4050792" cy="3755136"/>
          </a:xfrm>
          <a:prstGeom prst="rect">
            <a:avLst/>
          </a:prstGeom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PictId3"/>
          <a:stretch>
            <a:fillRect/>
          </a:stretch>
        </p:blipFill>
        <p:spPr>
          <a:xfrm>
            <a:off x="664464" y="6422136"/>
            <a:ext cx="621792" cy="582168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2676144" y="1066800"/>
            <a:ext cx="6583680" cy="52425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b="1" sz="2875">
                <a:solidFill>
                  <a:srgbClr val="ED1C24"/>
                </a:solidFill>
                <a:latin typeface="Arial"/>
              </a:rPr>
              <a:t>НЕ СОМНЕВАЙСЯ - ПРИВИВАЙСЯ!</a:t>
            </a:r>
          </a:p>
        </p:txBody>
      </p:sp>
      <p:sp>
        <p:nvSpPr>
          <p:cNvPr id="8" name=""/>
          <p:cNvSpPr/>
          <p:nvPr/>
        </p:nvSpPr>
        <p:spPr>
          <a:xfrm>
            <a:off x="658368" y="2453640"/>
            <a:ext cx="5550408" cy="293827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/>
            <a:r>
              <a:rPr lang="ru" b="1" sz="2000">
                <a:solidFill>
                  <a:srgbClr val="ED1C24"/>
                </a:solidFill>
                <a:latin typeface="Arial"/>
              </a:rPr>
              <a:t>В </a:t>
            </a:r>
            <a:r>
              <a:rPr lang="ru" sz="1425">
                <a:solidFill>
                  <a:srgbClr val="231F20"/>
                </a:solidFill>
                <a:latin typeface="Arial"/>
              </a:rPr>
              <a:t>акцинация - это защита для каждого</a:t>
            </a:r>
          </a:p>
          <a:p>
            <a:pPr indent="0"/>
            <a:r>
              <a:rPr lang="ru" b="1" sz="2000">
                <a:solidFill>
                  <a:srgbClr val="ED1C24"/>
                </a:solidFill>
                <a:latin typeface="Arial"/>
              </a:rPr>
              <a:t>А </a:t>
            </a:r>
            <a:r>
              <a:rPr lang="ru" sz="1425">
                <a:solidFill>
                  <a:srgbClr val="231F20"/>
                </a:solidFill>
                <a:latin typeface="Arial"/>
              </a:rPr>
              <a:t>нтитела после вакцинации сильнее, чем после болезни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К </a:t>
            </a:r>
            <a:r>
              <a:rPr lang="ru" sz="1425">
                <a:solidFill>
                  <a:srgbClr val="231F20"/>
                </a:solidFill>
                <a:latin typeface="Arial"/>
              </a:rPr>
              <a:t>оронавирус коварный и опасный, лучше привиться, чемболеть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Ц </a:t>
            </a:r>
            <a:r>
              <a:rPr lang="ru" sz="1425">
                <a:solidFill>
                  <a:srgbClr val="231F20"/>
                </a:solidFill>
                <a:latin typeface="Arial"/>
              </a:rPr>
              <a:t>итокиновый шторм страшнее и опаснее прививки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И </a:t>
            </a:r>
            <a:r>
              <a:rPr lang="ru" sz="1425">
                <a:solidFill>
                  <a:srgbClr val="231F20"/>
                </a:solidFill>
                <a:latin typeface="Arial"/>
              </a:rPr>
              <a:t>нфекция может начаться как обычное ОРВИ, сдайте тест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Н </a:t>
            </a:r>
            <a:r>
              <a:rPr lang="ru" sz="1425">
                <a:solidFill>
                  <a:srgbClr val="231F20"/>
                </a:solidFill>
                <a:latin typeface="Arial"/>
              </a:rPr>
              <a:t>е забывайте про меры профилактики - чистые руки и маска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А </a:t>
            </a:r>
            <a:r>
              <a:rPr lang="ru" sz="1425">
                <a:solidFill>
                  <a:srgbClr val="231F20"/>
                </a:solidFill>
                <a:latin typeface="Arial"/>
              </a:rPr>
              <a:t>грессивные новые штаммы может остановить прививка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Ц </a:t>
            </a:r>
            <a:r>
              <a:rPr lang="ru" sz="1425">
                <a:solidFill>
                  <a:srgbClr val="231F20"/>
                </a:solidFill>
                <a:latin typeface="Arial"/>
              </a:rPr>
              <a:t>ель вакцинации - сохранить жизни</a:t>
            </a:r>
          </a:p>
        </p:txBody>
      </p:sp>
      <p:sp>
        <p:nvSpPr>
          <p:cNvPr id="9" name=""/>
          <p:cNvSpPr/>
          <p:nvPr/>
        </p:nvSpPr>
        <p:spPr>
          <a:xfrm>
            <a:off x="658368" y="5471160"/>
            <a:ext cx="5727192" cy="64617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215900">
              <a:lnSpc>
                <a:spcPct val="119000"/>
              </a:lnSpc>
            </a:pPr>
            <a:r>
              <a:rPr lang="ru" sz="1425">
                <a:solidFill>
                  <a:srgbClr val="231F20"/>
                </a:solidFill>
                <a:latin typeface="Arial"/>
              </a:rPr>
              <a:t>нформацию о вакцинации берите из официальных источников </a:t>
            </a:r>
            <a:r>
              <a:rPr lang="ru" b="1" sz="2000">
                <a:solidFill>
                  <a:srgbClr val="ED1C24"/>
                </a:solidFill>
                <a:latin typeface="Arial"/>
              </a:rPr>
              <a:t>Я </a:t>
            </a:r>
            <a:r>
              <a:rPr lang="ru" sz="1425">
                <a:solidFill>
                  <a:srgbClr val="231F20"/>
                </a:solidFill>
                <a:latin typeface="Arial"/>
              </a:rPr>
              <a:t>привился, а ты?</a:t>
            </a:r>
          </a:p>
        </p:txBody>
      </p:sp>
      <p:sp>
        <p:nvSpPr>
          <p:cNvPr id="11" name=""/>
          <p:cNvSpPr/>
          <p:nvPr/>
        </p:nvSpPr>
        <p:spPr>
          <a:xfrm>
            <a:off x="1112520" y="6385560"/>
            <a:ext cx="2386584" cy="243840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sz="1600">
                <a:latin typeface="Arial"/>
              </a:rPr>
              <a:t>И РОСПОТРЕБНАДЗОР</a:t>
            </a:r>
          </a:p>
        </p:txBody>
      </p:sp>
      <p:sp>
        <p:nvSpPr>
          <p:cNvPr id="12" name=""/>
          <p:cNvSpPr/>
          <p:nvPr/>
        </p:nvSpPr>
        <p:spPr>
          <a:xfrm>
            <a:off x="1411224" y="6629400"/>
            <a:ext cx="2087880" cy="23469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b="1" sz="750">
                <a:latin typeface="Tahoma"/>
              </a:rPr>
              <a:t>ЕДИНЫЙ КОНСУЛЬТАЦИОННЫЙ ЦЕНТР</a:t>
            </a:r>
          </a:p>
        </p:txBody>
      </p:sp>
      <p:sp>
        <p:nvSpPr>
          <p:cNvPr id="13" name=""/>
          <p:cNvSpPr/>
          <p:nvPr/>
        </p:nvSpPr>
        <p:spPr>
          <a:xfrm>
            <a:off x="1261872" y="6894576"/>
            <a:ext cx="2237232" cy="12496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algn="just" indent="0"/>
            <a:r>
              <a:rPr lang="ru" b="1" sz="750">
                <a:latin typeface="Tahoma"/>
              </a:rPr>
              <a:t>' РОСПОТРЕБНАДЗОРА </a:t>
            </a:r>
            <a:r>
              <a:rPr lang="ru" b="1" sz="750">
                <a:solidFill>
                  <a:srgbClr val="ED1C24"/>
                </a:solidFill>
                <a:latin typeface="Tahoma"/>
              </a:rPr>
              <a:t>8-800-555-49-43</a:t>
            </a:r>
          </a:p>
        </p:txBody>
      </p:sp>
      <p:sp>
        <p:nvSpPr>
          <p:cNvPr id="14" name=""/>
          <p:cNvSpPr/>
          <p:nvPr/>
        </p:nvSpPr>
        <p:spPr>
          <a:xfrm>
            <a:off x="8580120" y="6827520"/>
            <a:ext cx="1569720" cy="12801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sz="650">
                <a:solidFill>
                  <a:srgbClr val="0D0700"/>
                </a:solidFill>
                <a:latin typeface="Arial"/>
              </a:rPr>
              <a:t>Подробнее на </a:t>
            </a:r>
            <a:r>
              <a:rPr lang="en-US" sz="650">
                <a:solidFill>
                  <a:srgbClr val="0D0700"/>
                </a:solidFill>
                <a:latin typeface="Arial"/>
                <a:hlinkClick r:id="rLinkId0"/>
              </a:rPr>
              <a:t>www.rospotrebnadzor.ru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"/>
          <p:cNvPicPr>
            <a:picLocks noChangeAspect="1"/>
          </p:cNvPicPr>
          <p:nvPr/>
        </p:nvPicPr>
        <p:blipFill>
          <a:blip r:embed="rPictId0"/>
          <a:stretch>
            <a:fillRect/>
          </a:stretch>
        </p:blipFill>
        <p:spPr>
          <a:xfrm>
            <a:off x="457200" y="1655064"/>
            <a:ext cx="1618488" cy="5023104"/>
          </a:xfrm>
          <a:prstGeom prst="rect">
            <a:avLst/>
          </a:prstGeom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PictId1"/>
          <a:stretch>
            <a:fillRect/>
          </a:stretch>
        </p:blipFill>
        <p:spPr>
          <a:xfrm>
            <a:off x="5013960" y="1240536"/>
            <a:ext cx="1636776" cy="5794248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475488" y="591312"/>
            <a:ext cx="2136648" cy="393192"/>
          </a:xfrm>
          <a:prstGeom prst="rect">
            <a:avLst/>
          </a:prstGeom>
          <a:solidFill>
            <a:srgbClr val="EE1C25"/>
          </a:solidFill>
        </p:spPr>
        <p:txBody>
          <a:bodyPr lIns="0" tIns="0" rIns="0" bIns="0" wrap="none">
            <a:noAutofit/>
          </a:bodyPr>
          <a:p>
            <a:pPr indent="444500">
              <a:spcBef>
                <a:spcPts val="420"/>
              </a:spcBef>
            </a:pPr>
            <a:r>
              <a:rPr lang="ru" b="1" sz="2300">
                <a:solidFill>
                  <a:srgbClr val="FFFFFF"/>
                </a:solidFill>
                <a:latin typeface="Calibri"/>
              </a:rPr>
              <a:t>СТ@П </a:t>
            </a:r>
            <a:r>
              <a:rPr lang="en-US" b="1" sz="2300">
                <a:solidFill>
                  <a:srgbClr val="FFFFFF"/>
                </a:solidFill>
                <a:latin typeface="Calibri"/>
              </a:rPr>
              <a:t>C0VID19</a:t>
            </a:r>
          </a:p>
        </p:txBody>
      </p:sp>
      <p:sp>
        <p:nvSpPr>
          <p:cNvPr id="5" name=""/>
          <p:cNvSpPr/>
          <p:nvPr/>
        </p:nvSpPr>
        <p:spPr>
          <a:xfrm>
            <a:off x="3087624" y="512064"/>
            <a:ext cx="7034784" cy="548640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algn="r" indent="0"/>
            <a:r>
              <a:rPr lang="ru" b="1" sz="1900">
                <a:solidFill>
                  <a:srgbClr val="ED1C24"/>
                </a:solidFill>
                <a:latin typeface="Arial"/>
              </a:rPr>
              <a:t>КАК ПОДГОТОВИТЬСЯ К ПРИВИВКЕ </a:t>
            </a:r>
            <a:r>
              <a:rPr lang="ru" b="1" sz="1900">
                <a:solidFill>
                  <a:srgbClr val="231F20"/>
                </a:solidFill>
                <a:latin typeface="Arial"/>
              </a:rPr>
              <a:t>Щ</a:t>
            </a:r>
            <a:r>
              <a:rPr lang="en-US" b="1" sz="1900">
                <a:solidFill>
                  <a:srgbClr val="231F20"/>
                </a:solidFill>
                <a:latin typeface="Arial"/>
              </a:rPr>
              <a:t>IS2E</a:t>
            </a:r>
          </a:p>
          <a:p>
            <a:pPr algn="r" indent="0"/>
            <a:r>
              <a:rPr lang="ru" b="1" sz="600">
                <a:solidFill>
                  <a:srgbClr val="231F20"/>
                </a:solidFill>
                <a:latin typeface="Tahoma"/>
              </a:rPr>
              <a:t>РОСПОТРЕБНАДЗОРА </a:t>
            </a:r>
            <a:r>
              <a:rPr lang="ru" b="1" sz="600">
                <a:solidFill>
                  <a:srgbClr val="ED1C24"/>
                </a:solidFill>
                <a:latin typeface="Tahoma"/>
              </a:rPr>
              <a:t>8-800-555-49-43</a:t>
            </a:r>
          </a:p>
        </p:txBody>
      </p:sp>
      <p:sp>
        <p:nvSpPr>
          <p:cNvPr id="6" name=""/>
          <p:cNvSpPr/>
          <p:nvPr/>
        </p:nvSpPr>
        <p:spPr>
          <a:xfrm>
            <a:off x="2331720" y="1408176"/>
            <a:ext cx="2453640" cy="117652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/>
            <a:r>
              <a:rPr lang="ru" sz="1025">
                <a:solidFill>
                  <a:srgbClr val="0060AF"/>
                </a:solidFill>
                <a:latin typeface="Arial"/>
              </a:rPr>
              <a:t>1. Поможет ли антигистаминное лекарство (от аллергии) до или после прививки уменьшить реакцию на вакцину, избежать повышения температуры, боли и отека в месте укола?</a:t>
            </a:r>
          </a:p>
        </p:txBody>
      </p:sp>
      <p:sp>
        <p:nvSpPr>
          <p:cNvPr id="7" name=""/>
          <p:cNvSpPr/>
          <p:nvPr/>
        </p:nvSpPr>
        <p:spPr>
          <a:xfrm>
            <a:off x="2337816" y="2795016"/>
            <a:ext cx="1987296" cy="38404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/>
            <a:r>
              <a:rPr lang="ru" sz="1025">
                <a:solidFill>
                  <a:srgbClr val="231F20"/>
                </a:solidFill>
                <a:latin typeface="Arial"/>
              </a:rPr>
              <a:t>- Нет, такая медикаментозная «подготовка» не нужна.</a:t>
            </a:r>
          </a:p>
        </p:txBody>
      </p:sp>
      <p:sp>
        <p:nvSpPr>
          <p:cNvPr id="8" name=""/>
          <p:cNvSpPr/>
          <p:nvPr/>
        </p:nvSpPr>
        <p:spPr>
          <a:xfrm>
            <a:off x="2331720" y="3389376"/>
            <a:ext cx="2465832" cy="78028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/>
            <a:r>
              <a:rPr lang="ru" sz="1025">
                <a:solidFill>
                  <a:srgbClr val="0060AF"/>
                </a:solidFill>
                <a:latin typeface="Arial"/>
              </a:rPr>
              <a:t>2. Что делать, если после прививки возникает гриппоподобный синдром - повышается температура, болит голова и др.?</a:t>
            </a:r>
          </a:p>
        </p:txBody>
      </p:sp>
      <p:sp>
        <p:nvSpPr>
          <p:cNvPr id="9" name=""/>
          <p:cNvSpPr/>
          <p:nvPr/>
        </p:nvSpPr>
        <p:spPr>
          <a:xfrm>
            <a:off x="2337816" y="4379976"/>
            <a:ext cx="2218944" cy="78028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/>
            <a:r>
              <a:rPr lang="ru" sz="1025">
                <a:solidFill>
                  <a:srgbClr val="231F20"/>
                </a:solidFill>
                <a:latin typeface="Arial"/>
              </a:rPr>
              <a:t>- Не у всех может быть такая реакция, но, если она есть — это нормально. Допускается симптоматическая терапия.</a:t>
            </a:r>
          </a:p>
        </p:txBody>
      </p:sp>
      <p:sp>
        <p:nvSpPr>
          <p:cNvPr id="10" name=""/>
          <p:cNvSpPr/>
          <p:nvPr/>
        </p:nvSpPr>
        <p:spPr>
          <a:xfrm>
            <a:off x="2337816" y="5370576"/>
            <a:ext cx="2474976" cy="117043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spcAft>
                <a:spcPts val="1120"/>
              </a:spcAft>
            </a:pPr>
            <a:r>
              <a:rPr lang="ru" sz="1025">
                <a:solidFill>
                  <a:srgbClr val="0060AF"/>
                </a:solidFill>
                <a:latin typeface="Arial"/>
              </a:rPr>
              <a:t>3. Что делать, если человек все-таки не уберегся и после первой прививки подхватил коронавирус?</a:t>
            </a:r>
          </a:p>
          <a:p>
            <a:pPr indent="0"/>
            <a:r>
              <a:rPr lang="ru" sz="1025">
                <a:solidFill>
                  <a:srgbClr val="231F20"/>
                </a:solidFill>
                <a:latin typeface="Arial"/>
              </a:rPr>
              <a:t>- В этом случае вторая доза вакцины не вводится.</a:t>
            </a:r>
          </a:p>
        </p:txBody>
      </p:sp>
      <p:sp>
        <p:nvSpPr>
          <p:cNvPr id="11" name=""/>
          <p:cNvSpPr/>
          <p:nvPr/>
        </p:nvSpPr>
        <p:spPr>
          <a:xfrm>
            <a:off x="6839712" y="1408176"/>
            <a:ext cx="3355848" cy="276148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spcAft>
                <a:spcPts val="1120"/>
              </a:spcAft>
            </a:pPr>
            <a:r>
              <a:rPr lang="ru" sz="1025">
                <a:solidFill>
                  <a:srgbClr val="0060AF"/>
                </a:solidFill>
                <a:latin typeface="Arial"/>
              </a:rPr>
              <a:t>4. Что делать людям с хроническими заболеваниями (хронический гастрит, другие заболевания ЖКТ, артериальная гипертония и др)?</a:t>
            </a:r>
          </a:p>
          <a:p>
            <a:pPr indent="0">
              <a:spcAft>
                <a:spcPts val="1120"/>
              </a:spcAft>
            </a:pPr>
            <a:r>
              <a:rPr lang="ru" sz="1025">
                <a:solidFill>
                  <a:srgbClr val="231F20"/>
                </a:solidFill>
                <a:latin typeface="Arial"/>
              </a:rPr>
              <a:t>- Людям с любыми хроническими заболеваниями нужно прививаться в первую очередь, поскольку они находятся в группе повышенного риска тяжелых осложнений </a:t>
            </a:r>
            <a:r>
              <a:rPr lang="en-US" sz="1025">
                <a:solidFill>
                  <a:srgbClr val="231F20"/>
                </a:solidFill>
                <a:latin typeface="Arial"/>
              </a:rPr>
              <a:t>COVID-19.</a:t>
            </a:r>
          </a:p>
          <a:p>
            <a:pPr indent="0">
              <a:spcAft>
                <a:spcPts val="1120"/>
              </a:spcAft>
            </a:pPr>
            <a:r>
              <a:rPr lang="ru" sz="1025">
                <a:solidFill>
                  <a:srgbClr val="0060AF"/>
                </a:solidFill>
                <a:latin typeface="Arial"/>
              </a:rPr>
              <a:t>5. Нужно ли перед вакцинацией сдать какие-нибудь анализы, пройти обследования?</a:t>
            </a:r>
          </a:p>
          <a:p>
            <a:pPr indent="0"/>
            <a:r>
              <a:rPr lang="ru" sz="1025">
                <a:solidFill>
                  <a:srgbClr val="231F20"/>
                </a:solidFill>
                <a:latin typeface="Arial"/>
              </a:rPr>
              <a:t>- Таких требований нет. Главное, чтобы у вас в день вакцинации было нормальное самочувствие.</a:t>
            </a:r>
          </a:p>
        </p:txBody>
      </p:sp>
      <p:sp>
        <p:nvSpPr>
          <p:cNvPr id="12" name=""/>
          <p:cNvSpPr/>
          <p:nvPr/>
        </p:nvSpPr>
        <p:spPr>
          <a:xfrm>
            <a:off x="6839712" y="4379976"/>
            <a:ext cx="3313176" cy="777240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spcAft>
                <a:spcPts val="1120"/>
              </a:spcAft>
            </a:pPr>
            <a:r>
              <a:rPr lang="ru" sz="1025">
                <a:solidFill>
                  <a:srgbClr val="0060AF"/>
                </a:solidFill>
                <a:latin typeface="Arial"/>
              </a:rPr>
              <a:t>6. Можно ли принять успокоительные препараты перед вакцинацией, чтобы не волноваться?</a:t>
            </a:r>
          </a:p>
          <a:p>
            <a:pPr indent="0"/>
            <a:r>
              <a:rPr lang="ru" sz="1025">
                <a:solidFill>
                  <a:srgbClr val="231F20"/>
                </a:solidFill>
                <a:latin typeface="Arial"/>
              </a:rPr>
              <a:t>Да, можно.</a:t>
            </a:r>
          </a:p>
        </p:txBody>
      </p:sp>
      <p:sp>
        <p:nvSpPr>
          <p:cNvPr id="13" name=""/>
          <p:cNvSpPr/>
          <p:nvPr/>
        </p:nvSpPr>
        <p:spPr>
          <a:xfrm>
            <a:off x="6842760" y="5370576"/>
            <a:ext cx="3331464" cy="117652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spcAft>
                <a:spcPts val="1120"/>
              </a:spcAft>
            </a:pPr>
            <a:r>
              <a:rPr lang="ru" sz="1025">
                <a:solidFill>
                  <a:srgbClr val="0060AF"/>
                </a:solidFill>
                <a:latin typeface="Arial"/>
              </a:rPr>
              <a:t>7. Если человек аллергик, есть ли риск получить реакцию на вакцину?</a:t>
            </a:r>
          </a:p>
          <a:p>
            <a:pPr indent="0"/>
            <a:r>
              <a:rPr lang="ru" sz="1025">
                <a:solidFill>
                  <a:srgbClr val="231F20"/>
                </a:solidFill>
                <a:latin typeface="Arial"/>
              </a:rPr>
              <a:t>Если вы аллергик, обязательно сообщите об этом врачу перед прививкой. Врач порекомендует, какой вакциной привиться, у них разный состав.</a:t>
            </a:r>
          </a:p>
        </p:txBody>
      </p:sp>
      <p:sp>
        <p:nvSpPr>
          <p:cNvPr id="14" name=""/>
          <p:cNvSpPr/>
          <p:nvPr/>
        </p:nvSpPr>
        <p:spPr>
          <a:xfrm>
            <a:off x="8516112" y="7022592"/>
            <a:ext cx="1566672" cy="12801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sz="650">
                <a:solidFill>
                  <a:srgbClr val="0D0700"/>
                </a:solidFill>
                <a:latin typeface="Arial"/>
              </a:rPr>
              <a:t>Подробнее на </a:t>
            </a:r>
            <a:r>
              <a:rPr lang="en-US" sz="650">
                <a:solidFill>
                  <a:srgbClr val="0D0700"/>
                </a:solidFill>
                <a:latin typeface="Arial"/>
                <a:hlinkClick r:id="rLinkId0"/>
              </a:rPr>
              <a:t>www.rospotrebnadzor.ru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"/>
          <p:cNvPicPr>
            <a:picLocks noChangeAspect="1"/>
          </p:cNvPicPr>
          <p:nvPr/>
        </p:nvPicPr>
        <p:blipFill>
          <a:blip r:embed="rPictId0"/>
          <a:stretch>
            <a:fillRect/>
          </a:stretch>
        </p:blipFill>
        <p:spPr>
          <a:xfrm>
            <a:off x="883920" y="1402080"/>
            <a:ext cx="8503920" cy="5626608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475488" y="591312"/>
            <a:ext cx="2136648" cy="393192"/>
          </a:xfrm>
          <a:prstGeom prst="rect">
            <a:avLst/>
          </a:prstGeom>
          <a:solidFill>
            <a:srgbClr val="EE1C25"/>
          </a:solidFill>
        </p:spPr>
        <p:txBody>
          <a:bodyPr lIns="0" tIns="0" rIns="0" bIns="0" wrap="none">
            <a:noAutofit/>
          </a:bodyPr>
          <a:p>
            <a:pPr indent="444500">
              <a:spcBef>
                <a:spcPts val="420"/>
              </a:spcBef>
            </a:pPr>
            <a:r>
              <a:rPr lang="ru" b="1" sz="2300">
                <a:solidFill>
                  <a:srgbClr val="FFFFFF"/>
                </a:solidFill>
                <a:latin typeface="Calibri"/>
              </a:rPr>
              <a:t>СТ@П </a:t>
            </a:r>
            <a:r>
              <a:rPr lang="en-US" b="1" sz="2300">
                <a:solidFill>
                  <a:srgbClr val="FFFFFF"/>
                </a:solidFill>
                <a:latin typeface="Calibri"/>
              </a:rPr>
              <a:t>C0VID19</a:t>
            </a:r>
          </a:p>
        </p:txBody>
      </p:sp>
      <p:sp>
        <p:nvSpPr>
          <p:cNvPr id="4" name=""/>
          <p:cNvSpPr/>
          <p:nvPr/>
        </p:nvSpPr>
        <p:spPr>
          <a:xfrm>
            <a:off x="2983992" y="512064"/>
            <a:ext cx="7138416" cy="548640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/>
            <a:r>
              <a:rPr lang="ru" b="1" sz="1675">
                <a:solidFill>
                  <a:srgbClr val="ED1C24"/>
                </a:solidFill>
                <a:latin typeface="Arial"/>
              </a:rPr>
              <a:t>О ВАКЦИНАЦИИ В ВОПРОСАХ И ОТВЕТАХ </a:t>
            </a:r>
            <a:r>
              <a:rPr lang="ru" b="1" sz="1675">
                <a:solidFill>
                  <a:srgbClr val="231F20"/>
                </a:solidFill>
                <a:latin typeface="Arial"/>
              </a:rPr>
              <a:t>Щ</a:t>
            </a:r>
          </a:p>
          <a:p>
            <a:pPr algn="r" indent="0"/>
            <a:r>
              <a:rPr lang="ru" b="1" sz="600">
                <a:solidFill>
                  <a:srgbClr val="231F20"/>
                </a:solidFill>
                <a:latin typeface="Tahoma"/>
              </a:rPr>
              <a:t>РОСПОТРЕБНАДЗОРА </a:t>
            </a:r>
            <a:r>
              <a:rPr lang="ru" b="1" sz="600">
                <a:solidFill>
                  <a:srgbClr val="ED1C24"/>
                </a:solidFill>
                <a:latin typeface="Tahoma"/>
              </a:rPr>
              <a:t>8-800-555-49-43</a:t>
            </a:r>
          </a:p>
        </p:txBody>
      </p:sp>
      <p:sp>
        <p:nvSpPr>
          <p:cNvPr id="6" name=""/>
          <p:cNvSpPr/>
          <p:nvPr/>
        </p:nvSpPr>
        <p:spPr>
          <a:xfrm>
            <a:off x="658368" y="1423416"/>
            <a:ext cx="3407664" cy="14020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indent="0"/>
            <a:r>
              <a:rPr lang="ru" sz="1000">
                <a:solidFill>
                  <a:srgbClr val="ED1C24"/>
                </a:solidFill>
                <a:latin typeface="Tahoma"/>
              </a:rPr>
              <a:t>1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Какая вакцина против </a:t>
            </a:r>
            <a:r>
              <a:rPr lang="en-US" sz="1000">
                <a:solidFill>
                  <a:srgbClr val="0060AF"/>
                </a:solidFill>
                <a:latin typeface="Tahoma"/>
              </a:rPr>
              <a:t>COVID-19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лучше всего подходит</a:t>
            </a:r>
          </a:p>
        </p:txBody>
      </p:sp>
      <p:sp>
        <p:nvSpPr>
          <p:cNvPr id="7" name=""/>
          <p:cNvSpPr/>
          <p:nvPr/>
        </p:nvSpPr>
        <p:spPr>
          <a:xfrm>
            <a:off x="658368" y="1563624"/>
            <a:ext cx="3124200" cy="3285744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lnSpc>
                <a:spcPct val="119000"/>
              </a:lnSpc>
              <a:spcAft>
                <a:spcPts val="350"/>
              </a:spcAft>
            </a:pPr>
            <a:r>
              <a:rPr lang="ru" sz="1000">
                <a:solidFill>
                  <a:srgbClr val="0060AF"/>
                </a:solidFill>
                <a:latin typeface="Tahoma"/>
              </a:rPr>
              <a:t>для меня?</a:t>
            </a:r>
          </a:p>
          <a:p>
            <a:pPr indent="0">
              <a:lnSpc>
                <a:spcPct val="119000"/>
              </a:lnSpc>
              <a:spcAft>
                <a:spcPts val="910"/>
              </a:spcAft>
            </a:pPr>
            <a:r>
              <a:rPr lang="ru" sz="1000">
                <a:solidFill>
                  <a:srgbClr val="231F20"/>
                </a:solidFill>
                <a:latin typeface="Tahoma"/>
              </a:rPr>
              <a:t>Все вакцины, зарегистрированные в России, эффективны и безопасны.</a:t>
            </a:r>
          </a:p>
          <a:p>
            <a:pPr indent="0">
              <a:lnSpc>
                <a:spcPct val="121000"/>
              </a:lnSpc>
              <a:spcAft>
                <a:spcPts val="350"/>
              </a:spcAft>
            </a:pPr>
            <a:r>
              <a:rPr lang="ru" sz="1000">
                <a:solidFill>
                  <a:srgbClr val="ED1C24"/>
                </a:solidFill>
                <a:latin typeface="Tahoma"/>
              </a:rPr>
              <a:t>2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Нужно ли мне прививаться, если я уже болел коронавирусом?</a:t>
            </a:r>
          </a:p>
          <a:p>
            <a:pPr indent="0">
              <a:lnSpc>
                <a:spcPct val="119000"/>
              </a:lnSpc>
              <a:spcAft>
                <a:spcPts val="910"/>
              </a:spcAft>
            </a:pPr>
            <a:r>
              <a:rPr lang="ru" sz="1000">
                <a:solidFill>
                  <a:srgbClr val="231F20"/>
                </a:solidFill>
                <a:latin typeface="Tahoma"/>
              </a:rPr>
              <a:t>Да, вам следует сделать прививку, даже если у вас ранее был </a:t>
            </a:r>
            <a:r>
              <a:rPr lang="en-US" sz="1000">
                <a:solidFill>
                  <a:srgbClr val="231F20"/>
                </a:solidFill>
                <a:latin typeface="Tahoma"/>
              </a:rPr>
              <a:t>COVID-19.</a:t>
            </a:r>
          </a:p>
          <a:p>
            <a:pPr indent="0">
              <a:lnSpc>
                <a:spcPct val="119000"/>
              </a:lnSpc>
              <a:spcAft>
                <a:spcPts val="350"/>
              </a:spcAft>
            </a:pPr>
            <a:r>
              <a:rPr lang="ru" sz="1000">
                <a:solidFill>
                  <a:srgbClr val="ED1C24"/>
                </a:solidFill>
                <a:latin typeface="Tahoma"/>
              </a:rPr>
              <a:t>3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Вакцины от </a:t>
            </a:r>
            <a:r>
              <a:rPr lang="en-US" sz="1000">
                <a:solidFill>
                  <a:srgbClr val="0060AF"/>
                </a:solidFill>
                <a:latin typeface="Tahoma"/>
              </a:rPr>
              <a:t>COVID-19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могут встраиваться в ДНК?</a:t>
            </a:r>
          </a:p>
          <a:p>
            <a:pPr indent="0">
              <a:lnSpc>
                <a:spcPct val="119000"/>
              </a:lnSpc>
              <a:spcAft>
                <a:spcPts val="910"/>
              </a:spcAft>
            </a:pPr>
            <a:r>
              <a:rPr lang="ru" sz="1000">
                <a:solidFill>
                  <a:srgbClr val="231F20"/>
                </a:solidFill>
                <a:latin typeface="Tahoma"/>
              </a:rPr>
              <a:t>Нет, ни одна из вакцин против </a:t>
            </a:r>
            <a:r>
              <a:rPr lang="en-US" sz="1000">
                <a:solidFill>
                  <a:srgbClr val="231F20"/>
                </a:solidFill>
                <a:latin typeface="Tahoma"/>
              </a:rPr>
              <a:t>COVID-19 </a:t>
            </a:r>
            <a:r>
              <a:rPr lang="ru" sz="1000">
                <a:solidFill>
                  <a:srgbClr val="231F20"/>
                </a:solidFill>
                <a:latin typeface="Tahoma"/>
              </a:rPr>
              <a:t>никак не влияет на вашу ДНК и не взаимодействует с ней.</a:t>
            </a:r>
          </a:p>
          <a:p>
            <a:pPr indent="0">
              <a:lnSpc>
                <a:spcPct val="119000"/>
              </a:lnSpc>
              <a:spcAft>
                <a:spcPts val="350"/>
              </a:spcAft>
            </a:pPr>
            <a:r>
              <a:rPr lang="ru" sz="1000">
                <a:solidFill>
                  <a:srgbClr val="ED1C24"/>
                </a:solidFill>
                <a:latin typeface="Tahoma"/>
              </a:rPr>
              <a:t>4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Могут ли вакцины против </a:t>
            </a:r>
            <a:r>
              <a:rPr lang="en-US" sz="1000">
                <a:solidFill>
                  <a:srgbClr val="0060AF"/>
                </a:solidFill>
                <a:latin typeface="Tahoma"/>
              </a:rPr>
              <a:t>COVID-19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негативно повлиять на способность иметь детей?</a:t>
            </a:r>
          </a:p>
          <a:p>
            <a:pPr indent="0">
              <a:lnSpc>
                <a:spcPct val="119000"/>
              </a:lnSpc>
            </a:pPr>
            <a:r>
              <a:rPr lang="ru" sz="1000">
                <a:solidFill>
                  <a:srgbClr val="231F20"/>
                </a:solidFill>
                <a:latin typeface="Tahoma"/>
              </a:rPr>
              <a:t>Нет никаких доказательств того, что какая-либо</a:t>
            </a:r>
          </a:p>
        </p:txBody>
      </p:sp>
      <p:sp>
        <p:nvSpPr>
          <p:cNvPr id="8" name=""/>
          <p:cNvSpPr/>
          <p:nvPr/>
        </p:nvSpPr>
        <p:spPr>
          <a:xfrm>
            <a:off x="658368" y="4925568"/>
            <a:ext cx="3380232" cy="29565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lnSpc>
                <a:spcPct val="119000"/>
              </a:lnSpc>
            </a:pPr>
            <a:r>
              <a:rPr lang="ru" sz="1000">
                <a:solidFill>
                  <a:srgbClr val="231F20"/>
                </a:solidFill>
                <a:latin typeface="Tahoma"/>
              </a:rPr>
              <a:t>вакцина, включая вакцину против коронавируса может повлиять на фертильность у женщин или мужчин.</a:t>
            </a:r>
          </a:p>
        </p:txBody>
      </p:sp>
      <p:sp>
        <p:nvSpPr>
          <p:cNvPr id="9" name=""/>
          <p:cNvSpPr/>
          <p:nvPr/>
        </p:nvSpPr>
        <p:spPr>
          <a:xfrm>
            <a:off x="6839712" y="1408176"/>
            <a:ext cx="3364992" cy="392277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indent="0">
              <a:lnSpc>
                <a:spcPct val="119000"/>
              </a:lnSpc>
              <a:spcAft>
                <a:spcPts val="420"/>
              </a:spcAft>
            </a:pPr>
            <a:r>
              <a:rPr lang="ru" sz="1000">
                <a:solidFill>
                  <a:srgbClr val="ED1C24"/>
                </a:solidFill>
                <a:latin typeface="Tahoma"/>
              </a:rPr>
              <a:t>5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Вирус мутирует. Будут ли вакцины работать против новых вариантов?</a:t>
            </a:r>
          </a:p>
          <a:p>
            <a:pPr indent="0">
              <a:lnSpc>
                <a:spcPct val="119000"/>
              </a:lnSpc>
              <a:spcAft>
                <a:spcPts val="910"/>
              </a:spcAft>
            </a:pPr>
            <a:r>
              <a:rPr lang="ru" sz="1000">
                <a:solidFill>
                  <a:srgbClr val="231F20"/>
                </a:solidFill>
                <a:latin typeface="Tahoma"/>
              </a:rPr>
              <a:t>Пока значимых изменений патогенов, способных влиять на течение болезни или эпидемический процесс не выявлено. Важно сделать прививку и продолжить меры по сокращению распространения вируса.</a:t>
            </a:r>
          </a:p>
          <a:p>
            <a:pPr indent="0">
              <a:lnSpc>
                <a:spcPct val="119000"/>
              </a:lnSpc>
              <a:spcAft>
                <a:spcPts val="420"/>
              </a:spcAft>
            </a:pPr>
            <a:r>
              <a:rPr lang="ru" sz="1000">
                <a:solidFill>
                  <a:srgbClr val="ED1C24"/>
                </a:solidFill>
                <a:latin typeface="Tahoma"/>
              </a:rPr>
              <a:t>6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Может ли вакцина против </a:t>
            </a:r>
            <a:r>
              <a:rPr lang="en-US" sz="1000">
                <a:solidFill>
                  <a:srgbClr val="0060AF"/>
                </a:solidFill>
                <a:latin typeface="Tahoma"/>
              </a:rPr>
              <a:t>COVID-19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вызвать положительный результат теста на заболевание, например, ПЦР-теста или антигенного теста?</a:t>
            </a:r>
          </a:p>
          <a:p>
            <a:pPr indent="0">
              <a:lnSpc>
                <a:spcPct val="119000"/>
              </a:lnSpc>
              <a:spcAft>
                <a:spcPts val="910"/>
              </a:spcAft>
            </a:pPr>
            <a:r>
              <a:rPr lang="ru" sz="1000">
                <a:solidFill>
                  <a:srgbClr val="231F20"/>
                </a:solidFill>
                <a:latin typeface="Tahoma"/>
              </a:rPr>
              <a:t>Нет, вакцина против </a:t>
            </a:r>
            <a:r>
              <a:rPr lang="en-US" sz="1000">
                <a:solidFill>
                  <a:srgbClr val="231F20"/>
                </a:solidFill>
                <a:latin typeface="Tahoma"/>
              </a:rPr>
              <a:t>COVID-19 </a:t>
            </a:r>
            <a:r>
              <a:rPr lang="ru" sz="1000">
                <a:solidFill>
                  <a:srgbClr val="231F20"/>
                </a:solidFill>
                <a:latin typeface="Tahoma"/>
              </a:rPr>
              <a:t>не может дать положительный результат ПЦР-теста или лабораторного теста на антиген.</a:t>
            </a:r>
          </a:p>
          <a:p>
            <a:pPr indent="0">
              <a:lnSpc>
                <a:spcPct val="119000"/>
              </a:lnSpc>
              <a:spcAft>
                <a:spcPts val="420"/>
              </a:spcAft>
            </a:pPr>
            <a:r>
              <a:rPr lang="ru" sz="1000">
                <a:solidFill>
                  <a:srgbClr val="ED1C24"/>
                </a:solidFill>
                <a:latin typeface="Tahoma"/>
              </a:rPr>
              <a:t>7 </a:t>
            </a:r>
            <a:r>
              <a:rPr lang="ru" sz="1000">
                <a:solidFill>
                  <a:srgbClr val="0060AF"/>
                </a:solidFill>
                <a:latin typeface="Tahoma"/>
              </a:rPr>
              <a:t>Могу ли я заболеть после прививки?</a:t>
            </a:r>
          </a:p>
          <a:p>
            <a:pPr indent="0">
              <a:lnSpc>
                <a:spcPct val="119000"/>
              </a:lnSpc>
            </a:pPr>
            <a:r>
              <a:rPr lang="ru" sz="1000">
                <a:solidFill>
                  <a:srgbClr val="231F20"/>
                </a:solidFill>
                <a:latin typeface="Tahoma"/>
              </a:rPr>
              <a:t>После прививки от коронавируса (не из-за нее, а при последующем заражении вирусом) можно заболеть, описаны такие случаи. При появлении симптомов, в том числе ОРВИ у привитого человека, нужно немедленно обратиться к врачу и сделать ПЦР-тест.</a:t>
            </a:r>
          </a:p>
        </p:txBody>
      </p:sp>
      <p:sp>
        <p:nvSpPr>
          <p:cNvPr id="10" name=""/>
          <p:cNvSpPr/>
          <p:nvPr/>
        </p:nvSpPr>
        <p:spPr>
          <a:xfrm>
            <a:off x="2987040" y="5827776"/>
            <a:ext cx="707136" cy="33223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algn="ctr" indent="0">
              <a:lnSpc>
                <a:spcPct val="115000"/>
              </a:lnSpc>
            </a:pPr>
            <a:r>
              <a:rPr lang="ru" b="1" sz="1000">
                <a:solidFill>
                  <a:srgbClr val="F05058"/>
                </a:solidFill>
                <a:latin typeface="Tahoma"/>
              </a:rPr>
              <a:t>РАНЕЕ БЫЛ </a:t>
            </a:r>
            <a:r>
              <a:rPr lang="en-US" b="1" sz="1000">
                <a:solidFill>
                  <a:srgbClr val="F05058"/>
                </a:solidFill>
                <a:latin typeface="Tahoma"/>
              </a:rPr>
              <a:t>COVID19</a:t>
            </a:r>
          </a:p>
        </p:txBody>
      </p:sp>
      <p:sp>
        <p:nvSpPr>
          <p:cNvPr id="11" name=""/>
          <p:cNvSpPr/>
          <p:nvPr/>
        </p:nvSpPr>
        <p:spPr>
          <a:xfrm>
            <a:off x="6275832" y="6074664"/>
            <a:ext cx="1188720" cy="33223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algn="ctr" indent="0">
              <a:lnSpc>
                <a:spcPct val="119000"/>
              </a:lnSpc>
            </a:pPr>
            <a:r>
              <a:rPr lang="ru" b="1" sz="1000">
                <a:solidFill>
                  <a:srgbClr val="F05058"/>
                </a:solidFill>
                <a:latin typeface="Tahoma"/>
              </a:rPr>
              <a:t>НЕ ВЛИЯЕТ НА ФЕРТИЛЬНОСТЬ</a:t>
            </a:r>
          </a:p>
        </p:txBody>
      </p:sp>
      <p:sp>
        <p:nvSpPr>
          <p:cNvPr id="12" name=""/>
          <p:cNvSpPr/>
          <p:nvPr/>
        </p:nvSpPr>
        <p:spPr>
          <a:xfrm>
            <a:off x="8205216" y="6074664"/>
            <a:ext cx="804672" cy="33223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p>
            <a:pPr algn="ctr" indent="0">
              <a:lnSpc>
                <a:spcPct val="119000"/>
              </a:lnSpc>
            </a:pPr>
            <a:r>
              <a:rPr lang="ru" b="1" sz="1000">
                <a:solidFill>
                  <a:srgbClr val="F05058"/>
                </a:solidFill>
                <a:latin typeface="Tahoma"/>
              </a:rPr>
              <a:t>НЕ ВЛИЯЕТ НАПЦрЛтЕСТ</a:t>
            </a:r>
          </a:p>
        </p:txBody>
      </p:sp>
      <p:sp>
        <p:nvSpPr>
          <p:cNvPr id="13" name=""/>
          <p:cNvSpPr/>
          <p:nvPr/>
        </p:nvSpPr>
        <p:spPr>
          <a:xfrm>
            <a:off x="8607552" y="7068312"/>
            <a:ext cx="1569720" cy="128016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 wrap="none">
            <a:noAutofit/>
          </a:bodyPr>
          <a:p>
            <a:pPr algn="r" indent="0"/>
            <a:r>
              <a:rPr lang="ru" sz="650">
                <a:solidFill>
                  <a:srgbClr val="0D0700"/>
                </a:solidFill>
                <a:latin typeface="Arial"/>
              </a:rPr>
              <a:t>Подробнее на </a:t>
            </a:r>
            <a:r>
              <a:rPr lang="en-US" sz="650">
                <a:solidFill>
                  <a:srgbClr val="0D0700"/>
                </a:solidFill>
                <a:latin typeface="Arial"/>
                <a:hlinkClick r:id="rLinkId0"/>
              </a:rPr>
              <a:t>www.rospotrebnadzor.ru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core.xml><?xml version="1.0" encoding="utf-8"?>
<cp:coreProperties xmlns:cp="http://schemas.openxmlformats.org/package/2006/metadata/core-properties" xmlns:dc="http://purl.org/dc/elements/1.1/">
  <dc:title>A4 60_vector</dc:title>
  <dc:subject/>
  <dc:creator/>
  <cp:keywords/>
</cp:coreProperties>
</file>